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Arial Unicode Bold" charset="1" panose="020B0704020202020204"/>
      <p:regular r:id="rId34"/>
    </p:embeddedFont>
    <p:embeddedFont>
      <p:font typeface="Arial Unicode" charset="1" panose="020B0604020202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notesSlides/notesSlide2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3.xml" Type="http://schemas.openxmlformats.org/officeDocument/2006/relationships/notesSlide"/><Relationship Id="rId41" Target="notesSlides/notesSlide4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On this slide, we show the effect of tuning and feature reduction using confusion matrices.</a:t>
            </a:r>
          </a:p>
          <a:p>
            <a:r>
              <a:rPr lang="en-US"/>
              <a:t/>
            </a:r>
          </a:p>
          <a:p>
            <a:r>
              <a:rPr lang="en-US"/>
              <a:t>After hyperparameter tuning, model performance improves compared to the baseline versions.</a:t>
            </a:r>
          </a:p>
          <a:p>
            <a:r>
              <a:rPr lang="en-US"/>
              <a:t/>
            </a:r>
          </a:p>
          <a:p>
            <a:r>
              <a:rPr lang="en-US"/>
              <a:t>We also observe that using reduced features keeps accuracy and weighted F1 at a similar level, while using fewer predictors.</a:t>
            </a:r>
          </a:p>
          <a:p>
            <a:r>
              <a:rPr lang="en-US"/>
              <a:t/>
            </a:r>
          </a:p>
          <a:p>
            <a:r>
              <a:rPr lang="en-US"/>
              <a:t>This suggests that feature importance helps remove unnecessary information while keeping performance similar.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Here we compare all models on the test set using accuracy and weighted F1-score.</a:t>
            </a:r>
          </a:p>
          <a:p>
            <a:r>
              <a:rPr lang="en-US"/>
              <a:t/>
            </a:r>
          </a:p>
          <a:p>
            <a:r>
              <a:rPr lang="en-US"/>
              <a:t>Among these models, tuned KNN achieves the highest accuracy and weighted F1.</a:t>
            </a:r>
          </a:p>
          <a:p>
            <a:r>
              <a:rPr lang="en-US"/>
              <a:t/>
            </a:r>
          </a:p>
          <a:p>
            <a:r>
              <a:rPr lang="en-US"/>
              <a:t>Logistic Regression performs slightly lower accuracy, while Random Forest shows moderate performance after tuning.</a:t>
            </a:r>
          </a:p>
          <a:p>
            <a:r>
              <a:rPr lang="en-US"/>
              <a:t/>
            </a:r>
          </a:p>
          <a:p>
            <a:r>
              <a:rPr lang="en-US"/>
              <a:t>Based on this comparison, KNN is selected as the best-performing model.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slide shows the Transformer model as a bonus comparison.</a:t>
            </a:r>
          </a:p>
          <a:p>
            <a:r>
              <a:rPr lang="en-US"/>
              <a:t/>
            </a:r>
          </a:p>
          <a:p>
            <a:r>
              <a:rPr lang="en-US"/>
              <a:t>The Transformer achieves a test accuracy that is comparable to the best model.</a:t>
            </a:r>
          </a:p>
          <a:p>
            <a:r>
              <a:rPr lang="en-US"/>
              <a:t/>
            </a:r>
          </a:p>
          <a:p>
            <a:r>
              <a:rPr lang="en-US"/>
              <a:t>However, due to the relatively small dataset size and higher model complexity, the Transformer is not selected as the final model.</a:t>
            </a:r>
          </a:p>
          <a:p>
            <a:r>
              <a:rPr lang="en-US"/>
              <a:t/>
            </a:r>
          </a:p>
          <a:p>
            <a:r>
              <a:rPr lang="en-US"/>
              <a:t>We include it mainly to demonstrate potential performance, rather than for final deployment.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conclusion,The best model is tuned KNN because it achieves the highest test accuracy and weighted F1 in the comparison table. </a:t>
            </a:r>
          </a:p>
          <a:p>
            <a:r>
              <a:rPr lang="en-US"/>
              <a:t/>
            </a:r>
          </a:p>
          <a:p>
            <a:r>
              <a:rPr lang="en-US"/>
              <a:t>This indicates that KNN effectively captures local structure in the Titanic dataset. </a:t>
            </a:r>
          </a:p>
          <a:p>
            <a:r>
              <a:rPr lang="en-US"/>
              <a:t/>
            </a:r>
          </a:p>
          <a:p>
            <a:r>
              <a:rPr lang="en-US"/>
              <a:t>While Logistic Regression shows stronger stability, KNN is selected as the final model based on its superior test set performance. </a:t>
            </a:r>
          </a:p>
          <a:p>
            <a:r>
              <a:rPr lang="en-US"/>
              <a:t/>
            </a:r>
          </a:p>
          <a:p>
            <a:r>
              <a:rPr lang="en-US"/>
              <a:t>The Transformer model is reported as a bonus comparison and is not considered the final selected model.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7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pn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1.png" Type="http://schemas.openxmlformats.org/officeDocument/2006/relationships/image"/><Relationship Id="rId4" Target="../media/image48.png" Type="http://schemas.openxmlformats.org/officeDocument/2006/relationships/image"/><Relationship Id="rId5" Target="../media/image49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1.png" Type="http://schemas.openxmlformats.org/officeDocument/2006/relationships/image"/><Relationship Id="rId4" Target="../media/image5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37286" y="2780972"/>
            <a:ext cx="9813429" cy="518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Titanic       Survival</a:t>
            </a:r>
          </a:p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78748" y="4415218"/>
            <a:ext cx="12730503" cy="2386969"/>
          </a:xfrm>
          <a:custGeom>
            <a:avLst/>
            <a:gdLst/>
            <a:ahLst/>
            <a:cxnLst/>
            <a:rect r="r" b="b" t="t" l="l"/>
            <a:pathLst>
              <a:path h="2386969" w="12730503">
                <a:moveTo>
                  <a:pt x="0" y="0"/>
                </a:moveTo>
                <a:lnTo>
                  <a:pt x="12730504" y="0"/>
                </a:lnTo>
                <a:lnTo>
                  <a:pt x="12730504" y="2386969"/>
                </a:lnTo>
                <a:lnTo>
                  <a:pt x="0" y="2386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96294" y="1188634"/>
            <a:ext cx="13159030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Categorical Encoding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86162" y="2149673"/>
            <a:ext cx="13115675" cy="7672670"/>
          </a:xfrm>
          <a:custGeom>
            <a:avLst/>
            <a:gdLst/>
            <a:ahLst/>
            <a:cxnLst/>
            <a:rect r="r" b="b" t="t" l="l"/>
            <a:pathLst>
              <a:path h="7672670" w="13115675">
                <a:moveTo>
                  <a:pt x="0" y="0"/>
                </a:moveTo>
                <a:lnTo>
                  <a:pt x="13115676" y="0"/>
                </a:lnTo>
                <a:lnTo>
                  <a:pt x="13115676" y="7672670"/>
                </a:lnTo>
                <a:lnTo>
                  <a:pt x="0" y="767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2675" y="506728"/>
            <a:ext cx="13022649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Stratified Splitting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2675" y="2254294"/>
            <a:ext cx="13030710" cy="7004006"/>
          </a:xfrm>
          <a:custGeom>
            <a:avLst/>
            <a:gdLst/>
            <a:ahLst/>
            <a:cxnLst/>
            <a:rect r="r" b="b" t="t" l="l"/>
            <a:pathLst>
              <a:path h="7004006" w="13030710">
                <a:moveTo>
                  <a:pt x="0" y="0"/>
                </a:moveTo>
                <a:lnTo>
                  <a:pt x="13030710" y="0"/>
                </a:lnTo>
                <a:lnTo>
                  <a:pt x="13030710" y="7004006"/>
                </a:lnTo>
                <a:lnTo>
                  <a:pt x="0" y="7004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2675" y="506728"/>
            <a:ext cx="13022649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Standardization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2456" y="3365463"/>
            <a:ext cx="9813429" cy="350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Data Modelling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5022" y="4740940"/>
            <a:ext cx="13097955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Logistic Regression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9562" y="3931804"/>
            <a:ext cx="7924438" cy="2809795"/>
          </a:xfrm>
          <a:custGeom>
            <a:avLst/>
            <a:gdLst/>
            <a:ahLst/>
            <a:cxnLst/>
            <a:rect r="r" b="b" t="t" l="l"/>
            <a:pathLst>
              <a:path h="2809795" w="7924438">
                <a:moveTo>
                  <a:pt x="0" y="0"/>
                </a:moveTo>
                <a:lnTo>
                  <a:pt x="7924438" y="0"/>
                </a:lnTo>
                <a:lnTo>
                  <a:pt x="7924438" y="2809795"/>
                </a:lnTo>
                <a:lnTo>
                  <a:pt x="0" y="28097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944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74275" y="2584729"/>
            <a:ext cx="7395075" cy="6091693"/>
          </a:xfrm>
          <a:custGeom>
            <a:avLst/>
            <a:gdLst/>
            <a:ahLst/>
            <a:cxnLst/>
            <a:rect r="r" b="b" t="t" l="l"/>
            <a:pathLst>
              <a:path h="6091693" w="7395075">
                <a:moveTo>
                  <a:pt x="0" y="0"/>
                </a:moveTo>
                <a:lnTo>
                  <a:pt x="7395075" y="0"/>
                </a:lnTo>
                <a:lnTo>
                  <a:pt x="7395075" y="6091693"/>
                </a:lnTo>
                <a:lnTo>
                  <a:pt x="0" y="60916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95022" y="1219200"/>
            <a:ext cx="13097955" cy="71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Logistic Regression Baseline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1636" y="2900272"/>
            <a:ext cx="7748567" cy="2986649"/>
          </a:xfrm>
          <a:custGeom>
            <a:avLst/>
            <a:gdLst/>
            <a:ahLst/>
            <a:cxnLst/>
            <a:rect r="r" b="b" t="t" l="l"/>
            <a:pathLst>
              <a:path h="2986649" w="7748567">
                <a:moveTo>
                  <a:pt x="0" y="0"/>
                </a:moveTo>
                <a:lnTo>
                  <a:pt x="7748568" y="0"/>
                </a:lnTo>
                <a:lnTo>
                  <a:pt x="7748568" y="2986649"/>
                </a:lnTo>
                <a:lnTo>
                  <a:pt x="0" y="2986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123605" b="-16975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636" y="6183062"/>
            <a:ext cx="7748567" cy="2673033"/>
          </a:xfrm>
          <a:custGeom>
            <a:avLst/>
            <a:gdLst/>
            <a:ahLst/>
            <a:cxnLst/>
            <a:rect r="r" b="b" t="t" l="l"/>
            <a:pathLst>
              <a:path h="2673033" w="7748567">
                <a:moveTo>
                  <a:pt x="0" y="0"/>
                </a:moveTo>
                <a:lnTo>
                  <a:pt x="7748568" y="0"/>
                </a:lnTo>
                <a:lnTo>
                  <a:pt x="7748568" y="2673033"/>
                </a:lnTo>
                <a:lnTo>
                  <a:pt x="0" y="26730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57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33787" y="2900272"/>
            <a:ext cx="7296566" cy="5955822"/>
          </a:xfrm>
          <a:custGeom>
            <a:avLst/>
            <a:gdLst/>
            <a:ahLst/>
            <a:cxnLst/>
            <a:rect r="r" b="b" t="t" l="l"/>
            <a:pathLst>
              <a:path h="5955822" w="7296566">
                <a:moveTo>
                  <a:pt x="0" y="0"/>
                </a:moveTo>
                <a:lnTo>
                  <a:pt x="7296566" y="0"/>
                </a:lnTo>
                <a:lnTo>
                  <a:pt x="7296566" y="5955823"/>
                </a:lnTo>
                <a:lnTo>
                  <a:pt x="0" y="59558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95022" y="868506"/>
            <a:ext cx="13097955" cy="138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Logistic Regression </a:t>
            </a:r>
          </a:p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Hyperparamter Tuning &amp; 5-fold CV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402158"/>
            <a:ext cx="8557131" cy="4781297"/>
          </a:xfrm>
          <a:custGeom>
            <a:avLst/>
            <a:gdLst/>
            <a:ahLst/>
            <a:cxnLst/>
            <a:rect r="r" b="b" t="t" l="l"/>
            <a:pathLst>
              <a:path h="4781297" w="8557131">
                <a:moveTo>
                  <a:pt x="0" y="0"/>
                </a:moveTo>
                <a:lnTo>
                  <a:pt x="8557131" y="0"/>
                </a:lnTo>
                <a:lnTo>
                  <a:pt x="8557131" y="4781296"/>
                </a:lnTo>
                <a:lnTo>
                  <a:pt x="0" y="4781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7412054"/>
            <a:ext cx="8557131" cy="1411927"/>
          </a:xfrm>
          <a:custGeom>
            <a:avLst/>
            <a:gdLst/>
            <a:ahLst/>
            <a:cxnLst/>
            <a:rect r="r" b="b" t="t" l="l"/>
            <a:pathLst>
              <a:path h="1411927" w="8557131">
                <a:moveTo>
                  <a:pt x="0" y="0"/>
                </a:moveTo>
                <a:lnTo>
                  <a:pt x="8557131" y="0"/>
                </a:lnTo>
                <a:lnTo>
                  <a:pt x="8557131" y="1411927"/>
                </a:lnTo>
                <a:lnTo>
                  <a:pt x="0" y="141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0970" y="9021313"/>
            <a:ext cx="6614861" cy="959155"/>
          </a:xfrm>
          <a:custGeom>
            <a:avLst/>
            <a:gdLst/>
            <a:ahLst/>
            <a:cxnLst/>
            <a:rect r="r" b="b" t="t" l="l"/>
            <a:pathLst>
              <a:path h="959155" w="6614861">
                <a:moveTo>
                  <a:pt x="0" y="0"/>
                </a:moveTo>
                <a:lnTo>
                  <a:pt x="6614861" y="0"/>
                </a:lnTo>
                <a:lnTo>
                  <a:pt x="6614861" y="959155"/>
                </a:lnTo>
                <a:lnTo>
                  <a:pt x="0" y="959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884462" y="2402158"/>
            <a:ext cx="7512000" cy="7578310"/>
          </a:xfrm>
          <a:custGeom>
            <a:avLst/>
            <a:gdLst/>
            <a:ahLst/>
            <a:cxnLst/>
            <a:rect r="r" b="b" t="t" l="l"/>
            <a:pathLst>
              <a:path h="7578310" w="7512000">
                <a:moveTo>
                  <a:pt x="0" y="0"/>
                </a:moveTo>
                <a:lnTo>
                  <a:pt x="7512000" y="0"/>
                </a:lnTo>
                <a:lnTo>
                  <a:pt x="7512000" y="7578310"/>
                </a:lnTo>
                <a:lnTo>
                  <a:pt x="0" y="75783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022" y="595744"/>
            <a:ext cx="13097955" cy="138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Logistic Regression </a:t>
            </a:r>
          </a:p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Feature Importance Selection &amp; 5-fold CV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5022" y="4740940"/>
            <a:ext cx="13097955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Random Forest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119" y="1831546"/>
            <a:ext cx="8095396" cy="8085277"/>
          </a:xfrm>
          <a:custGeom>
            <a:avLst/>
            <a:gdLst/>
            <a:ahLst/>
            <a:cxnLst/>
            <a:rect r="r" b="b" t="t" l="l"/>
            <a:pathLst>
              <a:path h="8085277" w="8095396">
                <a:moveTo>
                  <a:pt x="0" y="0"/>
                </a:moveTo>
                <a:lnTo>
                  <a:pt x="8095397" y="0"/>
                </a:lnTo>
                <a:lnTo>
                  <a:pt x="8095397" y="8085277"/>
                </a:lnTo>
                <a:lnTo>
                  <a:pt x="0" y="8085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492897" y="1831546"/>
            <a:ext cx="9533984" cy="7651022"/>
          </a:xfrm>
          <a:custGeom>
            <a:avLst/>
            <a:gdLst/>
            <a:ahLst/>
            <a:cxnLst/>
            <a:rect r="r" b="b" t="t" l="l"/>
            <a:pathLst>
              <a:path h="7651022" w="9533984">
                <a:moveTo>
                  <a:pt x="0" y="0"/>
                </a:moveTo>
                <a:lnTo>
                  <a:pt x="9533984" y="0"/>
                </a:lnTo>
                <a:lnTo>
                  <a:pt x="9533984" y="7651022"/>
                </a:lnTo>
                <a:lnTo>
                  <a:pt x="0" y="76510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66708" y="4640119"/>
            <a:ext cx="3431780" cy="1503556"/>
          </a:xfrm>
          <a:custGeom>
            <a:avLst/>
            <a:gdLst/>
            <a:ahLst/>
            <a:cxnLst/>
            <a:rect r="r" b="b" t="t" l="l"/>
            <a:pathLst>
              <a:path h="1503556" w="3431780">
                <a:moveTo>
                  <a:pt x="0" y="0"/>
                </a:moveTo>
                <a:lnTo>
                  <a:pt x="3431780" y="0"/>
                </a:lnTo>
                <a:lnTo>
                  <a:pt x="3431780" y="1503556"/>
                </a:lnTo>
                <a:lnTo>
                  <a:pt x="0" y="150355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7944845">
            <a:off x="15378891" y="2665536"/>
            <a:ext cx="2542914" cy="159483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95022" y="763992"/>
            <a:ext cx="13097955" cy="71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Random Forest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63162" y="6264008"/>
            <a:ext cx="4499619" cy="2994292"/>
          </a:xfrm>
          <a:custGeom>
            <a:avLst/>
            <a:gdLst/>
            <a:ahLst/>
            <a:cxnLst/>
            <a:rect r="r" b="b" t="t" l="l"/>
            <a:pathLst>
              <a:path h="2994292" w="4499619">
                <a:moveTo>
                  <a:pt x="0" y="0"/>
                </a:moveTo>
                <a:lnTo>
                  <a:pt x="4499619" y="0"/>
                </a:lnTo>
                <a:lnTo>
                  <a:pt x="4499619" y="2994292"/>
                </a:lnTo>
                <a:lnTo>
                  <a:pt x="0" y="2994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4864" y="6233719"/>
            <a:ext cx="4902596" cy="2905670"/>
          </a:xfrm>
          <a:custGeom>
            <a:avLst/>
            <a:gdLst/>
            <a:ahLst/>
            <a:cxnLst/>
            <a:rect r="r" b="b" t="t" l="l"/>
            <a:pathLst>
              <a:path h="2905670" w="4902596">
                <a:moveTo>
                  <a:pt x="0" y="0"/>
                </a:moveTo>
                <a:lnTo>
                  <a:pt x="4902596" y="0"/>
                </a:lnTo>
                <a:lnTo>
                  <a:pt x="4902596" y="2905670"/>
                </a:lnTo>
                <a:lnTo>
                  <a:pt x="0" y="290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08" r="0" b="-1430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47960" y="6233719"/>
            <a:ext cx="3355382" cy="2935959"/>
          </a:xfrm>
          <a:custGeom>
            <a:avLst/>
            <a:gdLst/>
            <a:ahLst/>
            <a:cxnLst/>
            <a:rect r="r" b="b" t="t" l="l"/>
            <a:pathLst>
              <a:path h="2935959" w="3355382">
                <a:moveTo>
                  <a:pt x="0" y="0"/>
                </a:moveTo>
                <a:lnTo>
                  <a:pt x="3355382" y="0"/>
                </a:lnTo>
                <a:lnTo>
                  <a:pt x="3355382" y="2935959"/>
                </a:lnTo>
                <a:lnTo>
                  <a:pt x="0" y="2935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3348" y="2385887"/>
            <a:ext cx="13759808" cy="360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5311" indent="-387656" lvl="1">
              <a:lnSpc>
                <a:spcPts val="3591"/>
              </a:lnSpc>
              <a:buFont typeface="Arial"/>
              <a:buChar char="•"/>
            </a:pP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Th</a:t>
            </a: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e objective of this project is to create a small and accurate ML</a:t>
            </a: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 model that predicts the survival of passengers aboard the Titanic.</a:t>
            </a:r>
          </a:p>
          <a:p>
            <a:pPr algn="just" marL="775311" indent="-387656" lvl="1">
              <a:lnSpc>
                <a:spcPts val="3591"/>
              </a:lnSpc>
              <a:buFont typeface="Arial"/>
              <a:buChar char="•"/>
            </a:pP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We executed this in three stages:</a:t>
            </a:r>
          </a:p>
          <a:p>
            <a:pPr algn="just" marL="4651869" indent="-664553" lvl="6">
              <a:lnSpc>
                <a:spcPts val="3591"/>
              </a:lnSpc>
              <a:buFont typeface="Arial"/>
              <a:buChar char="￭"/>
            </a:pP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Cleaning</a:t>
            </a:r>
          </a:p>
          <a:p>
            <a:pPr algn="just" marL="4651869" indent="-664553" lvl="6">
              <a:lnSpc>
                <a:spcPts val="3591"/>
              </a:lnSpc>
              <a:buFont typeface="Arial"/>
              <a:buChar char="￭"/>
            </a:pP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Modelling ( see below )</a:t>
            </a:r>
          </a:p>
          <a:p>
            <a:pPr algn="just" marL="4651869" indent="-664553" lvl="6">
              <a:lnSpc>
                <a:spcPts val="3591"/>
              </a:lnSpc>
              <a:buFont typeface="Arial"/>
              <a:buChar char="￭"/>
            </a:pPr>
            <a:r>
              <a:rPr lang="en-US" sz="3591">
                <a:solidFill>
                  <a:srgbClr val="131416"/>
                </a:solidFill>
                <a:latin typeface="Arial Unicode"/>
                <a:ea typeface="Arial Unicode"/>
                <a:cs typeface="Arial Unicode"/>
                <a:sym typeface="Arial Unicode"/>
              </a:rPr>
              <a:t>Data Analysis</a:t>
            </a:r>
          </a:p>
          <a:p>
            <a:pPr algn="just">
              <a:lnSpc>
                <a:spcPts val="359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863595" y="729959"/>
            <a:ext cx="7255679" cy="1390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Overview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6117" y="7275673"/>
            <a:ext cx="8557131" cy="1411927"/>
          </a:xfrm>
          <a:custGeom>
            <a:avLst/>
            <a:gdLst/>
            <a:ahLst/>
            <a:cxnLst/>
            <a:rect r="r" b="b" t="t" l="l"/>
            <a:pathLst>
              <a:path h="1411927" w="8557131">
                <a:moveTo>
                  <a:pt x="0" y="0"/>
                </a:moveTo>
                <a:lnTo>
                  <a:pt x="8557131" y="0"/>
                </a:lnTo>
                <a:lnTo>
                  <a:pt x="8557131" y="1411927"/>
                </a:lnTo>
                <a:lnTo>
                  <a:pt x="0" y="1411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158" y="2265776"/>
            <a:ext cx="8135090" cy="4809872"/>
          </a:xfrm>
          <a:custGeom>
            <a:avLst/>
            <a:gdLst/>
            <a:ahLst/>
            <a:cxnLst/>
            <a:rect r="r" b="b" t="t" l="l"/>
            <a:pathLst>
              <a:path h="4809872" w="8135090">
                <a:moveTo>
                  <a:pt x="0" y="0"/>
                </a:moveTo>
                <a:lnTo>
                  <a:pt x="8135090" y="0"/>
                </a:lnTo>
                <a:lnTo>
                  <a:pt x="8135090" y="4809872"/>
                </a:lnTo>
                <a:lnTo>
                  <a:pt x="0" y="48098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67518" y="8887625"/>
            <a:ext cx="6255729" cy="922720"/>
          </a:xfrm>
          <a:custGeom>
            <a:avLst/>
            <a:gdLst/>
            <a:ahLst/>
            <a:cxnLst/>
            <a:rect r="r" b="b" t="t" l="l"/>
            <a:pathLst>
              <a:path h="922720" w="6255729">
                <a:moveTo>
                  <a:pt x="0" y="0"/>
                </a:moveTo>
                <a:lnTo>
                  <a:pt x="6255730" y="0"/>
                </a:lnTo>
                <a:lnTo>
                  <a:pt x="6255730" y="922720"/>
                </a:lnTo>
                <a:lnTo>
                  <a:pt x="0" y="922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4252" y="2265776"/>
            <a:ext cx="8076776" cy="7544568"/>
          </a:xfrm>
          <a:custGeom>
            <a:avLst/>
            <a:gdLst/>
            <a:ahLst/>
            <a:cxnLst/>
            <a:rect r="r" b="b" t="t" l="l"/>
            <a:pathLst>
              <a:path h="7544568" w="8076776">
                <a:moveTo>
                  <a:pt x="0" y="0"/>
                </a:moveTo>
                <a:lnTo>
                  <a:pt x="8076776" y="0"/>
                </a:lnTo>
                <a:lnTo>
                  <a:pt x="8076776" y="7544569"/>
                </a:lnTo>
                <a:lnTo>
                  <a:pt x="0" y="7544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5623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022" y="595744"/>
            <a:ext cx="13097955" cy="1386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Random Forest</a:t>
            </a:r>
          </a:p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Feature Importance Selection &amp; 5-fold CV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595022" y="4740940"/>
            <a:ext cx="13097955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KNN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33" r="0" b="-4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72616" y="1831546"/>
            <a:ext cx="7817136" cy="7651022"/>
          </a:xfrm>
          <a:custGeom>
            <a:avLst/>
            <a:gdLst/>
            <a:ahLst/>
            <a:cxnLst/>
            <a:rect r="r" b="b" t="t" l="l"/>
            <a:pathLst>
              <a:path h="7651022" w="7817136">
                <a:moveTo>
                  <a:pt x="0" y="0"/>
                </a:moveTo>
                <a:lnTo>
                  <a:pt x="7817136" y="0"/>
                </a:lnTo>
                <a:lnTo>
                  <a:pt x="7817136" y="7651022"/>
                </a:lnTo>
                <a:lnTo>
                  <a:pt x="0" y="76510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206650" y="1831546"/>
            <a:ext cx="9470339" cy="7884057"/>
          </a:xfrm>
          <a:custGeom>
            <a:avLst/>
            <a:gdLst/>
            <a:ahLst/>
            <a:cxnLst/>
            <a:rect r="r" b="b" t="t" l="l"/>
            <a:pathLst>
              <a:path h="7884057" w="9470339">
                <a:moveTo>
                  <a:pt x="0" y="0"/>
                </a:moveTo>
                <a:lnTo>
                  <a:pt x="9470339" y="0"/>
                </a:lnTo>
                <a:lnTo>
                  <a:pt x="9470339" y="7884057"/>
                </a:lnTo>
                <a:lnTo>
                  <a:pt x="0" y="7884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7944845">
            <a:off x="15568442" y="2689252"/>
            <a:ext cx="2542914" cy="1594832"/>
          </a:xfrm>
          <a:prstGeom prst="rect">
            <a:avLst/>
          </a:prstGeom>
        </p:spPr>
      </p:pic>
      <p:sp>
        <p:nvSpPr>
          <p:cNvPr name="Freeform 6" id="6"/>
          <p:cNvSpPr/>
          <p:nvPr/>
        </p:nvSpPr>
        <p:spPr>
          <a:xfrm flipH="false" flipV="false" rot="0">
            <a:off x="14525602" y="4663835"/>
            <a:ext cx="3762398" cy="1153130"/>
          </a:xfrm>
          <a:custGeom>
            <a:avLst/>
            <a:gdLst/>
            <a:ahLst/>
            <a:cxnLst/>
            <a:rect r="r" b="b" t="t" l="l"/>
            <a:pathLst>
              <a:path h="1153130" w="3762398">
                <a:moveTo>
                  <a:pt x="0" y="0"/>
                </a:moveTo>
                <a:lnTo>
                  <a:pt x="3762398" y="0"/>
                </a:lnTo>
                <a:lnTo>
                  <a:pt x="3762398" y="1153130"/>
                </a:lnTo>
                <a:lnTo>
                  <a:pt x="0" y="1153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727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95022" y="763992"/>
            <a:ext cx="13097955" cy="719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6"/>
              </a:lnSpc>
            </a:pPr>
            <a:r>
              <a:rPr lang="en-US" b="true" sz="5995" spc="-377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KNN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2456" y="3365463"/>
            <a:ext cx="9813429" cy="350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Data Analysis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8400" y="6146492"/>
            <a:ext cx="4334675" cy="3890093"/>
          </a:xfrm>
          <a:custGeom>
            <a:avLst/>
            <a:gdLst/>
            <a:ahLst/>
            <a:cxnLst/>
            <a:rect r="r" b="b" t="t" l="l"/>
            <a:pathLst>
              <a:path h="3890093" w="4334675">
                <a:moveTo>
                  <a:pt x="0" y="0"/>
                </a:moveTo>
                <a:lnTo>
                  <a:pt x="4334675" y="0"/>
                </a:lnTo>
                <a:lnTo>
                  <a:pt x="4334675" y="3890094"/>
                </a:lnTo>
                <a:lnTo>
                  <a:pt x="0" y="3890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89475" y="6146492"/>
            <a:ext cx="4268925" cy="3890093"/>
          </a:xfrm>
          <a:custGeom>
            <a:avLst/>
            <a:gdLst/>
            <a:ahLst/>
            <a:cxnLst/>
            <a:rect r="r" b="b" t="t" l="l"/>
            <a:pathLst>
              <a:path h="3890093" w="4268925">
                <a:moveTo>
                  <a:pt x="0" y="0"/>
                </a:moveTo>
                <a:lnTo>
                  <a:pt x="4268925" y="0"/>
                </a:lnTo>
                <a:lnTo>
                  <a:pt x="4268925" y="3890094"/>
                </a:lnTo>
                <a:lnTo>
                  <a:pt x="0" y="38900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4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9475" y="2319595"/>
            <a:ext cx="4264257" cy="3826897"/>
          </a:xfrm>
          <a:custGeom>
            <a:avLst/>
            <a:gdLst/>
            <a:ahLst/>
            <a:cxnLst/>
            <a:rect r="r" b="b" t="t" l="l"/>
            <a:pathLst>
              <a:path h="3826897" w="4264257">
                <a:moveTo>
                  <a:pt x="0" y="0"/>
                </a:moveTo>
                <a:lnTo>
                  <a:pt x="4264257" y="0"/>
                </a:lnTo>
                <a:lnTo>
                  <a:pt x="4264257" y="3826897"/>
                </a:lnTo>
                <a:lnTo>
                  <a:pt x="0" y="38268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753732" y="2319595"/>
            <a:ext cx="4304681" cy="3863175"/>
          </a:xfrm>
          <a:custGeom>
            <a:avLst/>
            <a:gdLst/>
            <a:ahLst/>
            <a:cxnLst/>
            <a:rect r="r" b="b" t="t" l="l"/>
            <a:pathLst>
              <a:path h="3863175" w="4304681">
                <a:moveTo>
                  <a:pt x="0" y="0"/>
                </a:moveTo>
                <a:lnTo>
                  <a:pt x="4304681" y="0"/>
                </a:lnTo>
                <a:lnTo>
                  <a:pt x="4304681" y="3863175"/>
                </a:lnTo>
                <a:lnTo>
                  <a:pt x="0" y="38631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58413" y="2319595"/>
            <a:ext cx="4307143" cy="3790619"/>
          </a:xfrm>
          <a:custGeom>
            <a:avLst/>
            <a:gdLst/>
            <a:ahLst/>
            <a:cxnLst/>
            <a:rect r="r" b="b" t="t" l="l"/>
            <a:pathLst>
              <a:path h="3790619" w="4307143">
                <a:moveTo>
                  <a:pt x="0" y="0"/>
                </a:moveTo>
                <a:lnTo>
                  <a:pt x="4307143" y="0"/>
                </a:lnTo>
                <a:lnTo>
                  <a:pt x="4307143" y="3790619"/>
                </a:lnTo>
                <a:lnTo>
                  <a:pt x="0" y="37906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90456" y="6110214"/>
            <a:ext cx="4375100" cy="3926372"/>
          </a:xfrm>
          <a:custGeom>
            <a:avLst/>
            <a:gdLst/>
            <a:ahLst/>
            <a:cxnLst/>
            <a:rect r="r" b="b" t="t" l="l"/>
            <a:pathLst>
              <a:path h="3926372" w="4375100">
                <a:moveTo>
                  <a:pt x="0" y="0"/>
                </a:moveTo>
                <a:lnTo>
                  <a:pt x="4375100" y="0"/>
                </a:lnTo>
                <a:lnTo>
                  <a:pt x="4375100" y="3926372"/>
                </a:lnTo>
                <a:lnTo>
                  <a:pt x="0" y="3926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675" y="626140"/>
            <a:ext cx="14266936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Tuning &amp; Feature Importance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51243" y="2098819"/>
            <a:ext cx="5331108" cy="702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Tuning improves performance compared to the untuned model.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Reduced features keep similar accuracy/F1 while using fewer predictors.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360656" y="2390056"/>
            <a:ext cx="8695901" cy="5067470"/>
          </a:xfrm>
          <a:custGeom>
            <a:avLst/>
            <a:gdLst/>
            <a:ahLst/>
            <a:cxnLst/>
            <a:rect r="r" b="b" t="t" l="l"/>
            <a:pathLst>
              <a:path h="5067470" w="8695901">
                <a:moveTo>
                  <a:pt x="0" y="0"/>
                </a:moveTo>
                <a:lnTo>
                  <a:pt x="8695901" y="0"/>
                </a:lnTo>
                <a:lnTo>
                  <a:pt x="8695901" y="5067470"/>
                </a:lnTo>
                <a:lnTo>
                  <a:pt x="0" y="5067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87" t="0" r="-1344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1443" y="2810877"/>
            <a:ext cx="8953876" cy="3953067"/>
          </a:xfrm>
          <a:custGeom>
            <a:avLst/>
            <a:gdLst/>
            <a:ahLst/>
            <a:cxnLst/>
            <a:rect r="r" b="b" t="t" l="l"/>
            <a:pathLst>
              <a:path h="3953067" w="8953876">
                <a:moveTo>
                  <a:pt x="0" y="0"/>
                </a:moveTo>
                <a:lnTo>
                  <a:pt x="8953876" y="0"/>
                </a:lnTo>
                <a:lnTo>
                  <a:pt x="8953876" y="3953066"/>
                </a:lnTo>
                <a:lnTo>
                  <a:pt x="0" y="3953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958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27496" y="626140"/>
            <a:ext cx="14009912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Model Comparison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3599" y="8073422"/>
            <a:ext cx="14737705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KNN (tuned) ranks highest on test-set Accuracy and Weighted F1.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7592" y="2003322"/>
            <a:ext cx="10635320" cy="7254978"/>
          </a:xfrm>
          <a:custGeom>
            <a:avLst/>
            <a:gdLst/>
            <a:ahLst/>
            <a:cxnLst/>
            <a:rect r="r" b="b" t="t" l="l"/>
            <a:pathLst>
              <a:path h="7254978" w="10635320">
                <a:moveTo>
                  <a:pt x="0" y="0"/>
                </a:moveTo>
                <a:lnTo>
                  <a:pt x="10635320" y="0"/>
                </a:lnTo>
                <a:lnTo>
                  <a:pt x="10635320" y="7254978"/>
                </a:lnTo>
                <a:lnTo>
                  <a:pt x="0" y="72549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9453" y="626140"/>
            <a:ext cx="13097955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Transformer (Bonus)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54638" y="1814073"/>
            <a:ext cx="6475982" cy="913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Transformer achieves similar test accuracy, shown here as a bonus comparison.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H</a:t>
            </a: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owever, due to the relatively small dataset size and higher model complexity, the Transformer is not selected as the final model.</a:t>
            </a:r>
          </a:p>
          <a:p>
            <a:pPr algn="l">
              <a:lnSpc>
                <a:spcPts val="55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39453" y="626140"/>
            <a:ext cx="13097955" cy="1071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39"/>
              </a:lnSpc>
            </a:pPr>
            <a:r>
              <a:rPr lang="en-US" b="true" sz="8795" spc="-554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Final Conclusion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54789" y="2249775"/>
            <a:ext cx="14382619" cy="8050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The best model is tuned KNN because it achieves the highest test accuracy and weighted F1 in the comparison table. </a:t>
            </a:r>
          </a:p>
          <a:p>
            <a:pPr algn="l">
              <a:lnSpc>
                <a:spcPts val="3360"/>
              </a:lnSpc>
            </a:pPr>
          </a:p>
          <a:p>
            <a:pPr algn="l"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This indicates that KNN effectively captures local structure in the Titanic dataset. </a:t>
            </a:r>
          </a:p>
          <a:p>
            <a:pPr algn="l">
              <a:lnSpc>
                <a:spcPts val="3359"/>
              </a:lnSpc>
            </a:pPr>
          </a:p>
          <a:p>
            <a:pPr algn="l"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While Logistic Regression shows stronger stability, KNN is selected as the final model based on its superior test set performance. </a:t>
            </a:r>
          </a:p>
          <a:p>
            <a:pPr algn="l">
              <a:lnSpc>
                <a:spcPts val="3359"/>
              </a:lnSpc>
            </a:pPr>
          </a:p>
          <a:p>
            <a:pPr algn="l" marL="863593" indent="-431796" lvl="1">
              <a:lnSpc>
                <a:spcPts val="5599"/>
              </a:lnSpc>
              <a:buFont typeface="Arial"/>
              <a:buChar char="•"/>
            </a:pPr>
            <a:r>
              <a:rPr lang="en-US" b="true" sz="3999" spc="-251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The Transformer model is reported as a bonus comparison and is not considered the final selected model.</a:t>
            </a:r>
          </a:p>
          <a:p>
            <a:pPr algn="l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64" t="0" r="-169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1939" y="4457372"/>
            <a:ext cx="9813429" cy="182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Q/A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2" r="0" b="-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2456" y="3365463"/>
            <a:ext cx="9813429" cy="3505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14"/>
              </a:lnSpc>
            </a:pPr>
            <a:r>
              <a:rPr lang="en-US" b="true" sz="15016" spc="-946">
                <a:gradFill>
                  <a:gsLst>
                    <a:gs pos="0">
                      <a:srgbClr val="000000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Data Cleaning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9483" y="1929550"/>
            <a:ext cx="9611475" cy="7328750"/>
          </a:xfrm>
          <a:custGeom>
            <a:avLst/>
            <a:gdLst/>
            <a:ahLst/>
            <a:cxnLst/>
            <a:rect r="r" b="b" t="t" l="l"/>
            <a:pathLst>
              <a:path h="7328750" w="9611475">
                <a:moveTo>
                  <a:pt x="0" y="0"/>
                </a:moveTo>
                <a:lnTo>
                  <a:pt x="9611475" y="0"/>
                </a:lnTo>
                <a:lnTo>
                  <a:pt x="9611475" y="7328750"/>
                </a:lnTo>
                <a:lnTo>
                  <a:pt x="0" y="7328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77856" y="2649256"/>
            <a:ext cx="8247020" cy="5889339"/>
          </a:xfrm>
          <a:custGeom>
            <a:avLst/>
            <a:gdLst/>
            <a:ahLst/>
            <a:cxnLst/>
            <a:rect r="r" b="b" t="t" l="l"/>
            <a:pathLst>
              <a:path h="5889339" w="8247020">
                <a:moveTo>
                  <a:pt x="0" y="0"/>
                </a:moveTo>
                <a:lnTo>
                  <a:pt x="8247020" y="0"/>
                </a:lnTo>
                <a:lnTo>
                  <a:pt x="8247020" y="5889339"/>
                </a:lnTo>
                <a:lnTo>
                  <a:pt x="0" y="58893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653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16161" y="506728"/>
            <a:ext cx="7255679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EDA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0772" y="2031121"/>
            <a:ext cx="12824552" cy="7790916"/>
          </a:xfrm>
          <a:custGeom>
            <a:avLst/>
            <a:gdLst/>
            <a:ahLst/>
            <a:cxnLst/>
            <a:rect r="r" b="b" t="t" l="l"/>
            <a:pathLst>
              <a:path h="7790916" w="12824552">
                <a:moveTo>
                  <a:pt x="0" y="0"/>
                </a:moveTo>
                <a:lnTo>
                  <a:pt x="12824553" y="0"/>
                </a:lnTo>
                <a:lnTo>
                  <a:pt x="12824553" y="7790915"/>
                </a:lnTo>
                <a:lnTo>
                  <a:pt x="0" y="77909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2675" y="506728"/>
            <a:ext cx="13022649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Feature Selection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59342" y="3226834"/>
            <a:ext cx="13569317" cy="3833332"/>
          </a:xfrm>
          <a:custGeom>
            <a:avLst/>
            <a:gdLst/>
            <a:ahLst/>
            <a:cxnLst/>
            <a:rect r="r" b="b" t="t" l="l"/>
            <a:pathLst>
              <a:path h="3833332" w="13569317">
                <a:moveTo>
                  <a:pt x="0" y="0"/>
                </a:moveTo>
                <a:lnTo>
                  <a:pt x="13569316" y="0"/>
                </a:lnTo>
                <a:lnTo>
                  <a:pt x="13569316" y="3833332"/>
                </a:lnTo>
                <a:lnTo>
                  <a:pt x="0" y="3833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2675" y="506728"/>
            <a:ext cx="13022649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Feature Selection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3443" y="3508231"/>
            <a:ext cx="15189617" cy="4291067"/>
          </a:xfrm>
          <a:custGeom>
            <a:avLst/>
            <a:gdLst/>
            <a:ahLst/>
            <a:cxnLst/>
            <a:rect r="r" b="b" t="t" l="l"/>
            <a:pathLst>
              <a:path h="4291067" w="15189617">
                <a:moveTo>
                  <a:pt x="0" y="0"/>
                </a:moveTo>
                <a:lnTo>
                  <a:pt x="15189617" y="0"/>
                </a:lnTo>
                <a:lnTo>
                  <a:pt x="15189617" y="4291067"/>
                </a:lnTo>
                <a:lnTo>
                  <a:pt x="0" y="42910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52948" y="506728"/>
            <a:ext cx="10782103" cy="1386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Handling Nulls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09630" y="3753556"/>
            <a:ext cx="2378935" cy="5504744"/>
          </a:xfrm>
          <a:custGeom>
            <a:avLst/>
            <a:gdLst/>
            <a:ahLst/>
            <a:cxnLst/>
            <a:rect r="r" b="b" t="t" l="l"/>
            <a:pathLst>
              <a:path h="5504744" w="2378935">
                <a:moveTo>
                  <a:pt x="0" y="0"/>
                </a:moveTo>
                <a:lnTo>
                  <a:pt x="2378935" y="0"/>
                </a:lnTo>
                <a:lnTo>
                  <a:pt x="2378935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1103" y="4344499"/>
            <a:ext cx="10493090" cy="4322857"/>
          </a:xfrm>
          <a:custGeom>
            <a:avLst/>
            <a:gdLst/>
            <a:ahLst/>
            <a:cxnLst/>
            <a:rect r="r" b="b" t="t" l="l"/>
            <a:pathLst>
              <a:path h="4322857" w="10493090">
                <a:moveTo>
                  <a:pt x="0" y="0"/>
                </a:moveTo>
                <a:lnTo>
                  <a:pt x="10493090" y="0"/>
                </a:lnTo>
                <a:lnTo>
                  <a:pt x="10493090" y="4322858"/>
                </a:lnTo>
                <a:lnTo>
                  <a:pt x="0" y="43228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12269" y="6043281"/>
            <a:ext cx="1285130" cy="925294"/>
          </a:xfrm>
          <a:custGeom>
            <a:avLst/>
            <a:gdLst/>
            <a:ahLst/>
            <a:cxnLst/>
            <a:rect r="r" b="b" t="t" l="l"/>
            <a:pathLst>
              <a:path h="925294" w="1285130">
                <a:moveTo>
                  <a:pt x="0" y="0"/>
                </a:moveTo>
                <a:lnTo>
                  <a:pt x="1285130" y="0"/>
                </a:lnTo>
                <a:lnTo>
                  <a:pt x="1285130" y="925294"/>
                </a:lnTo>
                <a:lnTo>
                  <a:pt x="0" y="9252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2632675" y="506728"/>
            <a:ext cx="13022649" cy="265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Categorical Encoding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8024" r="0" b="-10802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12269" y="6043281"/>
            <a:ext cx="1285130" cy="925294"/>
          </a:xfrm>
          <a:custGeom>
            <a:avLst/>
            <a:gdLst/>
            <a:ahLst/>
            <a:cxnLst/>
            <a:rect r="r" b="b" t="t" l="l"/>
            <a:pathLst>
              <a:path h="925294" w="1285130">
                <a:moveTo>
                  <a:pt x="0" y="0"/>
                </a:moveTo>
                <a:lnTo>
                  <a:pt x="1285130" y="0"/>
                </a:lnTo>
                <a:lnTo>
                  <a:pt x="1285130" y="925294"/>
                </a:lnTo>
                <a:lnTo>
                  <a:pt x="0" y="925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460837" y="3667410"/>
            <a:ext cx="1832386" cy="5407039"/>
          </a:xfrm>
          <a:custGeom>
            <a:avLst/>
            <a:gdLst/>
            <a:ahLst/>
            <a:cxnLst/>
            <a:rect r="r" b="b" t="t" l="l"/>
            <a:pathLst>
              <a:path h="5407039" w="1832386">
                <a:moveTo>
                  <a:pt x="0" y="0"/>
                </a:moveTo>
                <a:lnTo>
                  <a:pt x="1832385" y="0"/>
                </a:lnTo>
                <a:lnTo>
                  <a:pt x="1832385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11724" y="4260122"/>
            <a:ext cx="10031092" cy="4491612"/>
          </a:xfrm>
          <a:custGeom>
            <a:avLst/>
            <a:gdLst/>
            <a:ahLst/>
            <a:cxnLst/>
            <a:rect r="r" b="b" t="t" l="l"/>
            <a:pathLst>
              <a:path h="4491612" w="10031092">
                <a:moveTo>
                  <a:pt x="0" y="0"/>
                </a:moveTo>
                <a:lnTo>
                  <a:pt x="10031092" y="0"/>
                </a:lnTo>
                <a:lnTo>
                  <a:pt x="10031092" y="4491612"/>
                </a:lnTo>
                <a:lnTo>
                  <a:pt x="0" y="44916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347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632675" y="506728"/>
            <a:ext cx="13022649" cy="2653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b="true" sz="11390" spc="-717">
                <a:gradFill>
                  <a:gsLst>
                    <a:gs pos="0">
                      <a:srgbClr val="131416">
                        <a:alpha val="100000"/>
                      </a:srgbClr>
                    </a:gs>
                    <a:gs pos="33333">
                      <a:srgbClr val="284247">
                        <a:alpha val="100000"/>
                      </a:srgbClr>
                    </a:gs>
                    <a:gs pos="66667">
                      <a:srgbClr val="19616D">
                        <a:alpha val="100000"/>
                      </a:srgbClr>
                    </a:gs>
                    <a:gs pos="100000">
                      <a:srgbClr val="3CC2D8">
                        <a:alpha val="100000"/>
                      </a:srgbClr>
                    </a:gs>
                  </a:gsLst>
                  <a:lin ang="0"/>
                </a:gradFill>
                <a:latin typeface="Arial Unicode Bold"/>
                <a:ea typeface="Arial Unicode Bold"/>
                <a:cs typeface="Arial Unicode Bold"/>
                <a:sym typeface="Arial Unicode Bold"/>
              </a:rPr>
              <a:t>Categorical Encoding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DAHASjZMirs</dc:identifier>
  <dcterms:modified xsi:type="dcterms:W3CDTF">2011-08-01T06:04:30Z</dcterms:modified>
  <cp:revision>1</cp:revision>
  <dc:title>DATA572-Presentation</dc:title>
</cp:coreProperties>
</file>